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449" r:id="rId5"/>
    <p:sldId id="473" r:id="rId6"/>
    <p:sldId id="474" r:id="rId7"/>
    <p:sldId id="475" r:id="rId8"/>
    <p:sldId id="476" r:id="rId9"/>
    <p:sldId id="477" r:id="rId10"/>
    <p:sldId id="478" r:id="rId11"/>
    <p:sldId id="479" r:id="rId12"/>
    <p:sldId id="422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FD78"/>
    <a:srgbClr val="D883FF"/>
    <a:srgbClr val="FF2F92"/>
    <a:srgbClr val="FF85FF"/>
    <a:srgbClr val="F5EFD7"/>
    <a:srgbClr val="76D6FF"/>
    <a:srgbClr val="941651"/>
    <a:srgbClr val="F5F8E6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588" autoAdjust="0"/>
    <p:restoredTop sz="96405" autoAdjust="0"/>
  </p:normalViewPr>
  <p:slideViewPr>
    <p:cSldViewPr showGuides="1">
      <p:cViewPr varScale="1">
        <p:scale>
          <a:sx n="109" d="100"/>
          <a:sy n="109" d="100"/>
        </p:scale>
        <p:origin x="216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2/19/23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2/19/23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32b – Clean Code – </a:t>
            </a:r>
            <a:r>
              <a:rPr lang="en-US" dirty="0" err="1"/>
              <a:t>NullObject</a:t>
            </a:r>
            <a:r>
              <a:rPr lang="en-US" dirty="0"/>
              <a:t>, Proxy and Decorator Patterns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NullObject</a:t>
            </a:r>
            <a:r>
              <a:rPr lang="en-US" dirty="0"/>
              <a:t>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876672" y="1628800"/>
            <a:ext cx="3649152" cy="1477328"/>
          </a:xfrm>
          <a:prstGeom prst="rect">
            <a:avLst/>
          </a:prstGeom>
          <a:solidFill>
            <a:srgbClr val="FFFD78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When you don’t want to return null if something doesn’t exist. Normally you would have to check for null – or forget and get a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nullpointer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exception.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104E6-9CAD-12C2-7677-D382E821BBA7}"/>
              </a:ext>
            </a:extLst>
          </p:cNvPr>
          <p:cNvSpPr txBox="1"/>
          <p:nvPr/>
        </p:nvSpPr>
        <p:spPr>
          <a:xfrm>
            <a:off x="876672" y="3326290"/>
            <a:ext cx="3649152" cy="923330"/>
          </a:xfrm>
          <a:prstGeom prst="rect">
            <a:avLst/>
          </a:prstGeom>
          <a:solidFill>
            <a:srgbClr val="FF9300"/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GB" dirty="0" err="1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nullObject</a:t>
            </a:r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implements all the methods of the normal object – but typically they do nothing.</a:t>
            </a:r>
            <a:endParaRPr lang="en-GB" sz="1800" dirty="0">
              <a:solidFill>
                <a:srgbClr val="00206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4E2BB1-EEB2-D9A3-E70C-9A90EE076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410" y="662856"/>
            <a:ext cx="6517310" cy="49150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D1834-8CCC-33C1-C7DE-FE2D7D0B93A2}"/>
              </a:ext>
            </a:extLst>
          </p:cNvPr>
          <p:cNvCxnSpPr/>
          <p:nvPr/>
        </p:nvCxnSpPr>
        <p:spPr>
          <a:xfrm>
            <a:off x="4655840" y="1951965"/>
            <a:ext cx="1584176" cy="104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21799-6E46-B31F-FCD3-A60C9276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6653"/>
            <a:ext cx="5306768" cy="19625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5A1D56-89BD-7BFA-2B22-CF66455F68A0}"/>
              </a:ext>
            </a:extLst>
          </p:cNvPr>
          <p:cNvSpPr txBox="1"/>
          <p:nvPr/>
        </p:nvSpPr>
        <p:spPr>
          <a:xfrm>
            <a:off x="6214682" y="5594979"/>
            <a:ext cx="364915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D88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GB" dirty="0" err="1">
                <a:solidFill>
                  <a:srgbClr val="D88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nullObject</a:t>
            </a:r>
            <a:r>
              <a:rPr lang="en-GB" dirty="0">
                <a:solidFill>
                  <a:srgbClr val="D88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implementation ensures that it will slip through the system with no consequences – </a:t>
            </a:r>
            <a:r>
              <a:rPr lang="en-GB" dirty="0" err="1">
                <a:solidFill>
                  <a:srgbClr val="D88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isPayDay</a:t>
            </a:r>
            <a:r>
              <a:rPr lang="en-GB" dirty="0">
                <a:solidFill>
                  <a:srgbClr val="D883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returns false</a:t>
            </a:r>
            <a:endParaRPr lang="en-GB" sz="1800" dirty="0">
              <a:solidFill>
                <a:srgbClr val="D883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504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7A7D-36F4-82D4-648A-7A2615DD20FF}"/>
              </a:ext>
            </a:extLst>
          </p:cNvPr>
          <p:cNvSpPr txBox="1"/>
          <p:nvPr/>
        </p:nvSpPr>
        <p:spPr>
          <a:xfrm>
            <a:off x="1071227" y="1372526"/>
            <a:ext cx="8709436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Proxy Pattern provides a surrogate or placeholder for another object to control access to 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60C9E8-A243-3A92-882A-C7D3313475D8}"/>
              </a:ext>
            </a:extLst>
          </p:cNvPr>
          <p:cNvSpPr/>
          <p:nvPr/>
        </p:nvSpPr>
        <p:spPr>
          <a:xfrm>
            <a:off x="3071664" y="2420888"/>
            <a:ext cx="2880320" cy="2088232"/>
          </a:xfrm>
          <a:prstGeom prst="roundRect">
            <a:avLst/>
          </a:prstGeom>
          <a:solidFill>
            <a:srgbClr val="FF8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8B649B-D99B-5FDC-2101-A0B807B02212}"/>
              </a:ext>
            </a:extLst>
          </p:cNvPr>
          <p:cNvSpPr/>
          <p:nvPr/>
        </p:nvSpPr>
        <p:spPr>
          <a:xfrm>
            <a:off x="3797532" y="3138106"/>
            <a:ext cx="1428584" cy="65379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</a:rPr>
              <a:t>Real Object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E73CC9F-8BB3-C27F-BCBE-BB9D69D90256}"/>
              </a:ext>
            </a:extLst>
          </p:cNvPr>
          <p:cNvSpPr/>
          <p:nvPr/>
        </p:nvSpPr>
        <p:spPr>
          <a:xfrm>
            <a:off x="1487488" y="3212976"/>
            <a:ext cx="1584176" cy="5040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3DBB9-F27C-5674-46DA-58720323DC3D}"/>
              </a:ext>
            </a:extLst>
          </p:cNvPr>
          <p:cNvSpPr txBox="1"/>
          <p:nvPr/>
        </p:nvSpPr>
        <p:spPr>
          <a:xfrm>
            <a:off x="1711341" y="360723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Data 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BA316-0CAE-8764-6F0E-A51E7D17ACB5}"/>
              </a:ext>
            </a:extLst>
          </p:cNvPr>
          <p:cNvSpPr txBox="1"/>
          <p:nvPr/>
        </p:nvSpPr>
        <p:spPr>
          <a:xfrm>
            <a:off x="3686117" y="396584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Proxy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CF81E-F094-2A37-059C-34F3C5FF34AA}"/>
              </a:ext>
            </a:extLst>
          </p:cNvPr>
          <p:cNvSpPr txBox="1"/>
          <p:nvPr/>
        </p:nvSpPr>
        <p:spPr>
          <a:xfrm>
            <a:off x="6339888" y="2071152"/>
            <a:ext cx="3600480" cy="7571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D78"/>
                </a:solidFill>
              </a:rPr>
              <a:t>The proxy object wraps the real by containing an instance of it and implementing the same interface</a:t>
            </a:r>
          </a:p>
        </p:txBody>
      </p:sp>
    </p:spTree>
    <p:extLst>
      <p:ext uri="{BB962C8B-B14F-4D97-AF65-F5344CB8AC3E}">
        <p14:creationId xmlns:p14="http://schemas.microsoft.com/office/powerpoint/2010/main" val="34250358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734976-6275-57EF-B694-93D22FF2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205791"/>
            <a:ext cx="5756176" cy="262924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7A7D-36F4-82D4-648A-7A2615DD20FF}"/>
              </a:ext>
            </a:extLst>
          </p:cNvPr>
          <p:cNvSpPr txBox="1"/>
          <p:nvPr/>
        </p:nvSpPr>
        <p:spPr>
          <a:xfrm>
            <a:off x="1597266" y="1282628"/>
            <a:ext cx="8709436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Proxy Pattern provides a surrogate or placeholder for another object to control access to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6CF81E-F094-2A37-059C-34F3C5FF34AA}"/>
              </a:ext>
            </a:extLst>
          </p:cNvPr>
          <p:cNvSpPr txBox="1"/>
          <p:nvPr/>
        </p:nvSpPr>
        <p:spPr>
          <a:xfrm>
            <a:off x="7836374" y="2205791"/>
            <a:ext cx="194421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Real world analogy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3ED843-C2F4-7BB0-9808-1E33BC1B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1686458"/>
            <a:ext cx="3817370" cy="482459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C59181-228E-0096-DD07-80D8A8C909CC}"/>
              </a:ext>
            </a:extLst>
          </p:cNvPr>
          <p:cNvSpPr txBox="1"/>
          <p:nvPr/>
        </p:nvSpPr>
        <p:spPr>
          <a:xfrm>
            <a:off x="6816080" y="5589240"/>
            <a:ext cx="4426212" cy="369332"/>
          </a:xfrm>
          <a:prstGeom prst="rect">
            <a:avLst/>
          </a:prstGeom>
          <a:solidFill>
            <a:srgbClr val="FF2F92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Look at the code for another example</a:t>
            </a:r>
          </a:p>
        </p:txBody>
      </p:sp>
    </p:spTree>
    <p:extLst>
      <p:ext uri="{BB962C8B-B14F-4D97-AF65-F5344CB8AC3E}">
        <p14:creationId xmlns:p14="http://schemas.microsoft.com/office/powerpoint/2010/main" val="8766728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7A7D-36F4-82D4-648A-7A2615DD20FF}"/>
              </a:ext>
            </a:extLst>
          </p:cNvPr>
          <p:cNvSpPr txBox="1"/>
          <p:nvPr/>
        </p:nvSpPr>
        <p:spPr>
          <a:xfrm>
            <a:off x="1597266" y="1282628"/>
            <a:ext cx="7287572" cy="313932"/>
          </a:xfrm>
          <a:prstGeom prst="rect">
            <a:avLst/>
          </a:prstGeom>
          <a:solidFill>
            <a:srgbClr val="D883FF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Proxy Pattern enables communication over a network invisible to the client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C8B49-3551-D669-B45B-D96C18066D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883253"/>
            <a:ext cx="6217860" cy="4380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FA4DA-EA78-24AF-8A23-03A7BB59F4E9}"/>
              </a:ext>
            </a:extLst>
          </p:cNvPr>
          <p:cNvSpPr txBox="1"/>
          <p:nvPr/>
        </p:nvSpPr>
        <p:spPr>
          <a:xfrm>
            <a:off x="335280" y="2059868"/>
            <a:ext cx="4824616" cy="19513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Employee wants to print(pc). The real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printer is over a network somewhere else.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Printer Proxy implements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Printer Interface and print(pc) is called upon it.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proxy then constructs a print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message to send over the next work to the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listener (e.g. controller) which then calls the real </a:t>
            </a:r>
            <a:r>
              <a:rPr lang="en-GB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paycheck</a:t>
            </a: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printer.</a:t>
            </a:r>
            <a:r>
              <a:rPr lang="en-GB" sz="1600" dirty="0">
                <a:effectLst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949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7A7D-36F4-82D4-648A-7A2615DD20FF}"/>
              </a:ext>
            </a:extLst>
          </p:cNvPr>
          <p:cNvSpPr txBox="1"/>
          <p:nvPr/>
        </p:nvSpPr>
        <p:spPr>
          <a:xfrm>
            <a:off x="4727848" y="1214634"/>
            <a:ext cx="5448928" cy="313932"/>
          </a:xfrm>
          <a:prstGeom prst="rect">
            <a:avLst/>
          </a:prstGeom>
          <a:solidFill>
            <a:srgbClr val="FFFD78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Proxy Pattern is one of the Decorator type of patterns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80D17-1DD0-4372-4218-79760CD3262F}"/>
              </a:ext>
            </a:extLst>
          </p:cNvPr>
          <p:cNvSpPr txBox="1"/>
          <p:nvPr/>
        </p:nvSpPr>
        <p:spPr>
          <a:xfrm>
            <a:off x="335280" y="1768495"/>
            <a:ext cx="3240360" cy="15758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Use the Decorator Pattern to attach additional responsibilities to an object dynamically.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Decorators provide a flexible alternative to subclassing for extending functionality - </a:t>
            </a:r>
            <a:r>
              <a:rPr lang="en-US" sz="1600" dirty="0" err="1">
                <a:solidFill>
                  <a:schemeClr val="tx2"/>
                </a:solidFill>
              </a:rPr>
              <a:t>Gof</a:t>
            </a: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DEE55-FD97-4FDB-72F9-3520A6F2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915" y="1791326"/>
            <a:ext cx="7317024" cy="4472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4EF0A-4982-7042-D6D7-0A2CC8269512}"/>
              </a:ext>
            </a:extLst>
          </p:cNvPr>
          <p:cNvSpPr txBox="1"/>
          <p:nvPr/>
        </p:nvSpPr>
        <p:spPr>
          <a:xfrm>
            <a:off x="335280" y="3645024"/>
            <a:ext cx="3240360" cy="1354217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Decorator holds an implementation/Decorator usual adding functionality as it goes.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 The Decorators are normally chained together.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D7E75-4677-DDD7-300E-C77B03F7677F}"/>
              </a:ext>
            </a:extLst>
          </p:cNvPr>
          <p:cNvSpPr txBox="1"/>
          <p:nvPr/>
        </p:nvSpPr>
        <p:spPr>
          <a:xfrm>
            <a:off x="335280" y="5299954"/>
            <a:ext cx="3240360" cy="1200329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The Decorator is another approach, other than the Visitor pattern to add behaviour to an existing hierarchy without changing that hierarchy</a:t>
            </a:r>
          </a:p>
        </p:txBody>
      </p:sp>
    </p:spTree>
    <p:extLst>
      <p:ext uri="{BB962C8B-B14F-4D97-AF65-F5344CB8AC3E}">
        <p14:creationId xmlns:p14="http://schemas.microsoft.com/office/powerpoint/2010/main" val="1035338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4EF0A-4982-7042-D6D7-0A2CC8269512}"/>
              </a:ext>
            </a:extLst>
          </p:cNvPr>
          <p:cNvSpPr txBox="1"/>
          <p:nvPr/>
        </p:nvSpPr>
        <p:spPr>
          <a:xfrm>
            <a:off x="1199456" y="1700808"/>
            <a:ext cx="3240360" cy="1354217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Decorator holds an implementation/Decorator usual adding functionality as it goes.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 The Decorators are normally chained together.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85AF8D-59AA-CA76-3ECB-0DD1BD3D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929749"/>
            <a:ext cx="474763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800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D49E6-7D84-5832-D300-E76E3182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Decorator Pattern – Book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4EF0A-4982-7042-D6D7-0A2CC8269512}"/>
              </a:ext>
            </a:extLst>
          </p:cNvPr>
          <p:cNvSpPr txBox="1"/>
          <p:nvPr/>
        </p:nvSpPr>
        <p:spPr>
          <a:xfrm>
            <a:off x="479376" y="1700808"/>
            <a:ext cx="3240360" cy="97872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The </a:t>
            </a:r>
            <a:r>
              <a:rPr lang="en-US" sz="1600" dirty="0" err="1">
                <a:solidFill>
                  <a:srgbClr val="FFFF00"/>
                </a:solidFill>
              </a:rPr>
              <a:t>BookDecorator</a:t>
            </a:r>
            <a:r>
              <a:rPr lang="en-US" sz="1600" dirty="0">
                <a:solidFill>
                  <a:srgbClr val="FFFF00"/>
                </a:solidFill>
              </a:rPr>
              <a:t> holds an instance of Book but also </a:t>
            </a:r>
            <a:r>
              <a:rPr lang="en-US" sz="1600" dirty="0" err="1">
                <a:solidFill>
                  <a:srgbClr val="FFFF00"/>
                </a:solidFill>
              </a:rPr>
              <a:t>implments</a:t>
            </a:r>
            <a:r>
              <a:rPr lang="en-US" sz="1600" dirty="0">
                <a:solidFill>
                  <a:srgbClr val="FFFF00"/>
                </a:solidFill>
              </a:rPr>
              <a:t> the Book interface – typical structure of the pattern.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E46FE-0707-5FB7-FE3D-1027C68EB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4" y="1371600"/>
            <a:ext cx="7088832" cy="5316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9D773-D56A-8332-0070-12868D08C878}"/>
              </a:ext>
            </a:extLst>
          </p:cNvPr>
          <p:cNvSpPr txBox="1"/>
          <p:nvPr/>
        </p:nvSpPr>
        <p:spPr>
          <a:xfrm>
            <a:off x="479376" y="3059236"/>
            <a:ext cx="3240360" cy="9787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The </a:t>
            </a:r>
            <a:r>
              <a:rPr lang="en-US" sz="1600" dirty="0" err="1">
                <a:solidFill>
                  <a:srgbClr val="FFFF00"/>
                </a:solidFill>
              </a:rPr>
              <a:t>FictionBookDecorator</a:t>
            </a:r>
            <a:r>
              <a:rPr lang="en-US" sz="1600" dirty="0">
                <a:solidFill>
                  <a:srgbClr val="FFFF00"/>
                </a:solidFill>
              </a:rPr>
              <a:t> and </a:t>
            </a:r>
            <a:r>
              <a:rPr lang="en-US" sz="1600" dirty="0" err="1">
                <a:solidFill>
                  <a:srgbClr val="FFFF00"/>
                </a:solidFill>
              </a:rPr>
              <a:t>ScienceBookDecorator</a:t>
            </a:r>
            <a:r>
              <a:rPr lang="en-US" sz="1600" dirty="0">
                <a:solidFill>
                  <a:srgbClr val="FFFF00"/>
                </a:solidFill>
              </a:rPr>
              <a:t> can be used individually or chained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3B59A-B63E-E94B-ED84-3E1595E4DFC8}"/>
              </a:ext>
            </a:extLst>
          </p:cNvPr>
          <p:cNvSpPr txBox="1"/>
          <p:nvPr/>
        </p:nvSpPr>
        <p:spPr>
          <a:xfrm>
            <a:off x="479376" y="4941168"/>
            <a:ext cx="3240360" cy="1200329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Each call to describe() adds functionality and then calls the describe() on the book instance held in the decorator – </a:t>
            </a:r>
            <a:r>
              <a:rPr lang="en-US" sz="1600" dirty="0">
                <a:solidFill>
                  <a:srgbClr val="FFFF00"/>
                </a:solidFill>
                <a:highlight>
                  <a:srgbClr val="FF00FF"/>
                </a:highlight>
              </a:rPr>
              <a:t>see the code</a:t>
            </a:r>
          </a:p>
        </p:txBody>
      </p:sp>
    </p:spTree>
    <p:extLst>
      <p:ext uri="{BB962C8B-B14F-4D97-AF65-F5344CB8AC3E}">
        <p14:creationId xmlns:p14="http://schemas.microsoft.com/office/powerpoint/2010/main" val="20078713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3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52024</TotalTime>
  <Words>413</Words>
  <Application>Microsoft Macintosh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DFS</vt:lpstr>
      <vt:lpstr>32b – Clean Code – NullObject, Proxy and Decorator Patterns</vt:lpstr>
      <vt:lpstr>NullObject Pattern</vt:lpstr>
      <vt:lpstr>Proxy Pattern</vt:lpstr>
      <vt:lpstr>Proxy Pattern</vt:lpstr>
      <vt:lpstr>Proxy Pattern</vt:lpstr>
      <vt:lpstr>Decorator Pattern</vt:lpstr>
      <vt:lpstr>Decorator Pattern</vt:lpstr>
      <vt:lpstr>Decorator Pattern – Book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104</cp:revision>
  <dcterms:created xsi:type="dcterms:W3CDTF">2022-08-24T15:23:13Z</dcterms:created>
  <dcterms:modified xsi:type="dcterms:W3CDTF">2023-02-19T12:01:14Z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